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9" r:id="rId4"/>
    <p:sldId id="299" r:id="rId5"/>
    <p:sldId id="289" r:id="rId6"/>
    <p:sldId id="292" r:id="rId7"/>
    <p:sldId id="293" r:id="rId8"/>
    <p:sldId id="294" r:id="rId9"/>
    <p:sldId id="295" r:id="rId10"/>
    <p:sldId id="296" r:id="rId11"/>
    <p:sldId id="298" r:id="rId12"/>
    <p:sldId id="291" r:id="rId13"/>
    <p:sldId id="285" r:id="rId14"/>
    <p:sldId id="270" r:id="rId15"/>
    <p:sldId id="271" r:id="rId16"/>
    <p:sldId id="273" r:id="rId17"/>
    <p:sldId id="275" r:id="rId18"/>
    <p:sldId id="274" r:id="rId19"/>
    <p:sldId id="277" r:id="rId20"/>
    <p:sldId id="281" r:id="rId21"/>
    <p:sldId id="280" r:id="rId22"/>
    <p:sldId id="282" r:id="rId23"/>
    <p:sldId id="286" r:id="rId24"/>
    <p:sldId id="283" r:id="rId25"/>
    <p:sldId id="297" r:id="rId26"/>
    <p:sldId id="287" r:id="rId27"/>
    <p:sldId id="301" r:id="rId28"/>
    <p:sldId id="260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F7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ešová Marcela" initials="MT" lastIdx="1" clrIdx="0">
    <p:extLst>
      <p:ext uri="{19B8F6BF-5375-455C-9EA6-DF929625EA0E}">
        <p15:presenceInfo xmlns:p15="http://schemas.microsoft.com/office/powerpoint/2012/main" userId="Tomešová Marc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346"/>
    <a:srgbClr val="EF9F13"/>
    <a:srgbClr val="003F7E"/>
    <a:srgbClr val="003972"/>
    <a:srgbClr val="003060"/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6339" autoAdjust="0"/>
  </p:normalViewPr>
  <p:slideViewPr>
    <p:cSldViewPr>
      <p:cViewPr varScale="1">
        <p:scale>
          <a:sx n="88" d="100"/>
          <a:sy n="88" d="100"/>
        </p:scale>
        <p:origin x="1587" y="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65A55C-7DB8-4CA0-926F-E5DFE7D15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DC0878-50AF-4273-9438-80507B55E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8551A-77C4-4827-BCBD-95EC551DE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B004-29DA-439B-A861-8849B2AA463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204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879D2-E476-4826-A86A-159571548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AC895-3A22-4E58-B30D-028ACC572E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E2E15A-9A20-4835-A8B6-3D7B33DC4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580E-7AD1-48A2-9B69-7DFC7980F16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67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B3A5E-10EF-4E72-8184-64ACBBB12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EAC08-B6D6-4830-BDF5-12F72C42E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CF625-EE0A-4CF2-851D-295B70FCB9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9FD46-7B4D-42DA-9419-DFD2482E563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5041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nline obrázek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38867-DF1C-4297-87ED-60E6BFF2E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AD5F3-03AB-4F14-B8F1-A03561A06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03A7A-633D-4A74-95BC-1F636BD8A4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9ABF-80EC-430A-8EE1-3043B0AA4B0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769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5022F9-0F17-4C3A-A902-5D08EED57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A5B900-EB29-4ABD-8882-8DEA5AF7B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4DC27-3C90-46D2-AC88-113250A3E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CAA6-7486-437F-97E2-22ABE488AE6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939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AACD4-66E3-47D2-A589-D60C1B159B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D0BB7E-2212-4D87-8AF4-D3C2486A8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186CD-EC5F-4FF6-A065-A6208C66B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2A8B-7B90-4B91-9714-0F3E9977BA3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292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D2E2D-B7E2-40F2-B201-621168AEF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0647C-523B-40AF-B8A1-EBD2DBB13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44C504-A151-4FB5-983D-27EB594C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14D4-0B7C-4E45-A17E-46812D3DE4F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150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48BD3-931A-4C34-B1E9-3342B9A4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13CB27-778E-4409-A1D2-020FBDAF3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7B9C27A-FACD-4140-B957-9635BC26A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2F697-ED5D-4C4A-AB29-FA4900F42C8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4510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A5397A-3146-4950-BB03-745A3CCA7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7F28DF-D39D-4F80-9A43-D562D65BE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B5792C-AFB1-48DC-B998-6753A672A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DAD06-1773-47ED-AE99-2BE18A8E1DC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7155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F3B5D8-2AA7-4A19-B7CB-6A203A15B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43FA09-4470-43E3-B36C-561A1D341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090EF5-1BD4-4A4B-B43B-164B8FA70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572AB-5A98-469F-9397-8CD2B5777C1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361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965AD-E979-4840-B004-74F000098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9C673-EBAC-4F01-BED2-57F93C2065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5771C-A917-4EBD-8A3F-650151AF8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A75E8-BA0B-49A6-808B-A136C383B0B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679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2268AB-F174-45B8-8724-CD40521CD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2D18DA-721E-4118-8BD2-A8E1FD1EC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9AEB45-BE23-46D1-8AA7-F554DACC3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7410-C3F4-49D7-BDE2-03336DB5919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97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396BC0-C51D-4FAD-A205-56F3A5527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370CD4-98BC-49DC-9AFB-97B5D7AD5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80825A-D9D0-41AA-ACFA-2C859866B8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8C1A92-6A81-4E89-A946-C5D7F93205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A2E37A-0C3A-4C06-AFF8-DD7998EE3F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26A2F6-58DE-4E17-9924-FC390F41677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ojektovezamery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projektovezamery.cz/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jedatovaschranka.cz/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www.eidentita.cz/&#8203;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spz@mmr.cz" TargetMode="External"/><Relationship Id="rId2" Type="http://schemas.openxmlformats.org/officeDocument/2006/relationships/hyperlink" Target="https://www.czechpoint.cz/as/logi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sk.kraj-jihocesky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rsk.kraj-jihocesky.cz/cs/rap-jk/mapovani-absorpcni-kapacity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mmr.cz/cs/microsites/nip/projektove-zamery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spz@mmr.cz" TargetMode="External"/><Relationship Id="rId5" Type="http://schemas.openxmlformats.org/officeDocument/2006/relationships/hyperlink" Target="https://www.mmr.cz/cs/microsites/nip/narodni-investicni-plan" TargetMode="External"/><Relationship Id="rId4" Type="http://schemas.openxmlformats.org/officeDocument/2006/relationships/hyperlink" Target="https://www.planobnovycr.cz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1B7EDA-FE34-4749-93F3-BCA56E94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0E41BD25-69C5-4A55-A207-8D69CFC9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90550"/>
            <a:ext cx="59150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Informačního systému pro sběr projektových záměrů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>
                <a:solidFill>
                  <a:srgbClr val="003F7E"/>
                </a:solidFill>
                <a:latin typeface="Arial" panose="020B0604020202020204" pitchFamily="34" charset="0"/>
              </a:rPr>
              <a:t>5. 8. 2021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05C5FBD-0B39-40D2-96CF-D07C0111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RSK JK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204864"/>
            <a:ext cx="7406208" cy="324036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Sběry projektových záměrů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V předchozích letech jste byli oslovování prostřednictvím e-mailů a tabulek v MS Excel s prosbou o vyplnění vašich záměrů, většinou v krátkém čase a pouze na určité téma.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MMR nyní připravilo centrální databázi projektových záměrů. 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05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2480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ISPZ</a:t>
            </a:r>
            <a:endParaRPr lang="cs-CZ" altLang="cs-CZ" sz="2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52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ISPZ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6718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Informační systém projektových záměrů​ (ISPZ) </a:t>
            </a: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www.projektovezamery.cz</a:t>
            </a: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628650" lvl="1" algn="just" eaLnBrk="1" hangingPunct="1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Správa MMR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Projektové záměry z celé ČR v jednom systému – možnost sdílení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Jednotná struktura údajů o projektových záměrech</a:t>
            </a:r>
          </a:p>
          <a:p>
            <a:pPr marL="809625" lvl="1" algn="just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okamžitý náhled do vašich projektových záměrů</a:t>
            </a:r>
          </a:p>
          <a:p>
            <a:pPr marL="809625" lvl="1" algn="just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průběžná aktualizace záměrů</a:t>
            </a:r>
          </a:p>
          <a:p>
            <a:pPr marL="809625" lvl="1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stejné požadavky na informace u budoucích sběrů</a:t>
            </a:r>
          </a:p>
          <a:p>
            <a:pPr marL="809625" lvl="1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už žádné tabulky po e-mailech</a:t>
            </a:r>
          </a:p>
          <a:p>
            <a:pPr marL="809625" lvl="1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systematické zpracování</a:t>
            </a:r>
          </a:p>
          <a:p>
            <a:pPr marL="409575" eaLnBrk="1" hangingPunct="1">
              <a:buFont typeface="Arial" panose="020B0604020202020204" pitchFamily="34" charset="0"/>
              <a:buChar char="–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Co ISPZ přinese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772816"/>
            <a:ext cx="7620000" cy="4032672"/>
          </a:xfrm>
        </p:spPr>
        <p:txBody>
          <a:bodyPr/>
          <a:lstStyle/>
          <a:p>
            <a:pPr eaLnBrk="1" hangingPunct="1"/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Rozsáhlý zdroj informací reflektující aktuální potřeby území</a:t>
            </a:r>
          </a:p>
          <a:p>
            <a:pPr eaLnBrk="1" hangingPunct="1"/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Zásadní využití při tvorbě strategických dokumentů</a:t>
            </a:r>
          </a:p>
          <a:p>
            <a:pPr algn="just" eaLnBrk="1" hangingPunct="1"/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Nastavení dotační a regionální politiky na regionální i národní úrovni</a:t>
            </a:r>
          </a:p>
          <a:p>
            <a:pPr eaLnBrk="1" hangingPunct="1"/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CA093A9-A8F2-4231-ABDC-D4933739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74" y="2996952"/>
            <a:ext cx="640745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E277B4-336A-4219-8C04-397B6FA57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Struktura ISPZ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07EEAA3-1267-4842-A1A6-7D6D5037DB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124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Jak funguje ISPZ?</a:t>
            </a:r>
          </a:p>
          <a:p>
            <a:pPr marL="714375" eaLnBrk="1" hangingPunct="1"/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Samostatná databáze pro každý kraj</a:t>
            </a:r>
          </a:p>
          <a:p>
            <a:pPr marL="714375" eaLnBrk="1" hangingPunct="1"/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Automatický přenos údajů o projektových záměrech (PZ) z krajské do centrální databáze za celou ČR</a:t>
            </a:r>
          </a:p>
          <a:p>
            <a:pPr marL="714375" eaLnBrk="1" hangingPunct="1"/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Přiřazení uživatele ke kraji na základě údajů z autentizačních IS</a:t>
            </a:r>
          </a:p>
          <a:p>
            <a:pPr marL="714375" eaLnBrk="1" hangingPunct="1"/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Správcem krajské databáze v ISPZ je sekretariát RSK JK </a:t>
            </a: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80D3AA97-3049-41D1-95F3-59BE1140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Obrázek 2">
            <a:extLst>
              <a:ext uri="{FF2B5EF4-FFF2-40B4-BE49-F238E27FC236}">
                <a16:creationId xmlns:a16="http://schemas.microsoft.com/office/drawing/2014/main" id="{06C41ABF-5F6D-4F0A-805E-B67B98917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DD2C486-2A28-4382-A4C2-1DB5ADA5B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Struktura informací o záměru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7F49B7B-EE5A-4760-80FC-AAF7224867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700213"/>
            <a:ext cx="7620000" cy="4105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Nositel projektu​</a:t>
            </a:r>
          </a:p>
          <a:p>
            <a:pPr lvl="1" eaLnBrk="1" hangingPunct="1"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IČO, název, právní forma​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Základní informace o projektu​</a:t>
            </a:r>
          </a:p>
          <a:p>
            <a:pPr lvl="1" eaLnBrk="1" hangingPunct="1"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Název, popis, výsledek, místo realizace, spolupracující subjekty,…​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Kategorizace​</a:t>
            </a:r>
          </a:p>
          <a:p>
            <a:pPr lvl="1" eaLnBrk="1" hangingPunct="1"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Tematická kategorizace ​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Časový rámec a náklady​</a:t>
            </a:r>
          </a:p>
          <a:p>
            <a:pPr lvl="1" algn="just" eaLnBrk="1" hangingPunct="1"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Stav rozpracovanosti, celkové náklady, počátek a konec realizace​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Financování​</a:t>
            </a:r>
          </a:p>
          <a:p>
            <a:pPr lvl="1" eaLnBrk="1" hangingPunct="1">
              <a:defRPr/>
            </a:pPr>
            <a:r>
              <a:rPr lang="cs-CZ" altLang="cs-CZ" sz="1700" dirty="0">
                <a:solidFill>
                  <a:srgbClr val="003F7E"/>
                </a:solidFill>
                <a:latin typeface="Arial" panose="020B0604020202020204" pitchFamily="34" charset="0"/>
              </a:rPr>
              <a:t>Podrobný rozklad financování pro záměry s výdaji 50 mil.​Kč a více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Studie a dokumentace​</a:t>
            </a:r>
          </a:p>
          <a:p>
            <a:pPr lvl="1" eaLnBrk="1" hangingPunct="1">
              <a:defRPr/>
            </a:pPr>
            <a:r>
              <a:rPr lang="cs-CZ" altLang="cs-CZ" sz="1700" dirty="0">
                <a:solidFill>
                  <a:srgbClr val="003F7E"/>
                </a:solidFill>
                <a:latin typeface="Arial" panose="020B0604020202020204" pitchFamily="34" charset="0"/>
              </a:rPr>
              <a:t>Informace o stavu připravenosti dokumentace (EIA, DUR, DPS, DSP, ad.)​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Doplňková dat​a</a:t>
            </a:r>
          </a:p>
          <a:p>
            <a:pPr lvl="1" eaLnBrk="1" hangingPunct="1">
              <a:defRPr/>
            </a:pPr>
            <a:r>
              <a:rPr lang="cs-CZ" altLang="cs-CZ" sz="1700" dirty="0">
                <a:solidFill>
                  <a:srgbClr val="003F7E"/>
                </a:solidFill>
                <a:latin typeface="Arial" panose="020B0604020202020204" pitchFamily="34" charset="0"/>
              </a:rPr>
              <a:t>RSK JK spravuje doplňované vazby na Strategii regionálního rozvoje, operační programy, národní dotační tituly, ad.​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72F10BA0-5B7B-4955-897F-B48390434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2">
            <a:extLst>
              <a:ext uri="{FF2B5EF4-FFF2-40B4-BE49-F238E27FC236}">
                <a16:creationId xmlns:a16="http://schemas.microsoft.com/office/drawing/2014/main" id="{D0A8AC20-A99A-4BDC-916A-6395B2CE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E2516F4-D34E-4A1E-9625-913B888D6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Přihlášení do ISPZ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7DD2172-D308-421F-9100-392575E04E6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1546225"/>
            <a:ext cx="7620000" cy="4187031"/>
          </a:xfrm>
        </p:spPr>
        <p:txBody>
          <a:bodyPr>
            <a:normAutofit/>
          </a:bodyPr>
          <a:lstStyle/>
          <a:p>
            <a:pPr marL="342900" lvl="4" indent="-342900" eaLnBrk="1" hangingPunct="1"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342900" lvl="4" indent="-342900" eaLnBrk="1" hangingPunct="1"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342900" lvl="4" indent="-342900" eaLnBrk="1" hangingPunct="1"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342900" lvl="4" indent="-342900" eaLnBrk="1" hangingPunct="1"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lvl="4" indent="0" eaLnBrk="1" hangingPunct="1"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342900" lvl="4" indent="-342900" eaLnBrk="1" hangingPunct="1">
              <a:buChar char="•"/>
              <a:defRPr/>
            </a:pPr>
            <a:endParaRPr lang="cs-CZ" altLang="cs-CZ" sz="6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F7C789A5-1A34-4173-B021-8AB8D472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ázek 2">
            <a:extLst>
              <a:ext uri="{FF2B5EF4-FFF2-40B4-BE49-F238E27FC236}">
                <a16:creationId xmlns:a16="http://schemas.microsoft.com/office/drawing/2014/main" id="{727DAD28-A5E2-4A2F-8EA8-5EA3BC0C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EBFB7D-04C0-4835-BE66-79D5A333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735" y="1383301"/>
            <a:ext cx="2520280" cy="45128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728EADF-2BE9-4999-A3BE-2C0B718AFA2A}"/>
              </a:ext>
            </a:extLst>
          </p:cNvPr>
          <p:cNvSpPr txBox="1"/>
          <p:nvPr/>
        </p:nvSpPr>
        <p:spPr>
          <a:xfrm>
            <a:off x="853444" y="1506864"/>
            <a:ext cx="4813013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algn="just" eaLnBrk="1" hangingPunct="1">
              <a:spcBef>
                <a:spcPct val="20000"/>
              </a:spcBef>
              <a:defRPr/>
            </a:pPr>
            <a:r>
              <a:rPr lang="cs-CZ" altLang="cs-CZ" sz="1800" b="1" dirty="0"/>
              <a:t>Úvodní obrazovka</a:t>
            </a:r>
          </a:p>
          <a:p>
            <a:pPr marL="342900" lvl="4" indent="-342900"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www.projektovezamery.cz</a:t>
            </a:r>
            <a:endParaRPr lang="cs-CZ" altLang="cs-CZ" sz="1800" dirty="0"/>
          </a:p>
          <a:p>
            <a:pPr marL="342900" lvl="4" indent="-342900"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/>
              <a:t>Přihlášení přes autentizační systémy státní správy ​</a:t>
            </a:r>
          </a:p>
          <a:p>
            <a:pPr marL="342900" lvl="4" indent="-342900"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/>
              <a:t>Přesměrování na přihlašovací stránku vybraného autentizačního systému</a:t>
            </a:r>
          </a:p>
          <a:p>
            <a:pPr marL="342900" lvl="4" indent="-342900"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/>
              <a:t>Zadání platných údajů a přístup do ISPZ</a:t>
            </a:r>
          </a:p>
          <a:p>
            <a:pPr marL="342900" lvl="4" indent="-3429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1800" dirty="0"/>
          </a:p>
          <a:p>
            <a:pPr marL="342900" lvl="4" indent="-342900" algn="just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1800" dirty="0"/>
              <a:t>Vytváření uživatelských účtů, nastavení hodnot, řešení zapomenutých hesel atd. je plně na straně uživatelů a těchto IS</a:t>
            </a:r>
          </a:p>
          <a:p>
            <a:pPr marL="342900" lvl="4" indent="-3429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158565F-C528-4A64-8F8E-208ED7DF3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Přihlášení do ISPZ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252553F-A4C2-44B8-97EE-B8CB982D19C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1628775"/>
            <a:ext cx="7620000" cy="42481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algn="ctr" eaLnBrk="1" hangingPunct="1">
              <a:buFontTx/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Národní bod pro identifikaci a autentizaci (NIA)</a:t>
            </a:r>
            <a:endParaRPr lang="cs-CZ" altLang="cs-CZ" sz="16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algn="ctr" eaLnBrk="1" hangingPunct="1">
              <a:buNone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https://www.eidentita.cz/​</a:t>
            </a: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Uživatel přihlášen jako občan​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Vkládání a správa vlastních projektových záměrů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algn="ctr" eaLnBrk="1" hangingPunct="1">
              <a:buFontTx/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Informační systém datových schránek (ISDS)​</a:t>
            </a:r>
            <a:endParaRPr lang="cs-CZ" altLang="cs-CZ" sz="14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algn="ctr" eaLnBrk="1" hangingPunct="1">
              <a:buNone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https://www.mojedatovaschranka.cz/</a:t>
            </a: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Státní správa a samospráva, komerční a soukromé subjekty​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Uživatel přihlášen jako ekonomický subjekt​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Vkládání a správa vlastních projektových záměrů a IČ, přidělených na základě IČ		</a:t>
            </a:r>
            <a:endParaRPr lang="cs-CZ" altLang="cs-CZ" sz="6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B1966864-260A-4E21-8C1A-BDD98969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2">
            <a:extLst>
              <a:ext uri="{FF2B5EF4-FFF2-40B4-BE49-F238E27FC236}">
                <a16:creationId xmlns:a16="http://schemas.microsoft.com/office/drawing/2014/main" id="{382462FC-147A-482E-8EB2-D8DC1C68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F388626E-07A1-4D4D-8A65-35184DD1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3573463"/>
            <a:ext cx="2289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347399AA-9475-4790-9D58-78A9DB52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501775"/>
            <a:ext cx="2552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Přihlášení do ISPZ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5914" y="1607592"/>
            <a:ext cx="7461646" cy="43259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		</a:t>
            </a:r>
          </a:p>
          <a:p>
            <a:pPr marL="457200" lvl="1" indent="0" algn="ctr" eaLnBrk="1" hangingPunct="1">
              <a:buFontTx/>
              <a:buNone/>
              <a:defRPr/>
            </a:pPr>
            <a:r>
              <a:rPr 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Jednotný identitní prostor (JIP)</a:t>
            </a:r>
            <a:r>
              <a:rPr lang="en-US" sz="1800" b="1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  <a:endParaRPr lang="cs-CZ" sz="1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algn="ctr" eaLnBrk="1" hangingPunct="1">
              <a:buFontTx/>
              <a:buNone/>
              <a:defRPr/>
            </a:pPr>
            <a:r>
              <a:rPr lang="cs-CZ" sz="1400" dirty="0">
                <a:solidFill>
                  <a:srgbClr val="003F7E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https://www.czechpoint.cz/as/login/</a:t>
            </a:r>
            <a:r>
              <a:rPr 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Státní správa a samospráva</a:t>
            </a:r>
            <a:r>
              <a:rPr lang="en-US" sz="16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Oprávnění dle role přidělené v JIP</a:t>
            </a:r>
            <a:r>
              <a:rPr lang="en-US" sz="16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Uživatele zakládá a role do ISPZ přiděluje lokální administrátor JIP dané organizace</a:t>
            </a:r>
            <a:r>
              <a:rPr lang="en-US" sz="16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MMR nastavuje, které subjekty mohou v JIP udělovat přístupy do ISPZ a jaké role mohou jejich lokální administrátoři přidělovat</a:t>
            </a:r>
            <a:r>
              <a:rPr lang="en-US" sz="16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  <a:endParaRPr 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990600" lvl="1" eaLnBrk="1" hangingPunct="1">
              <a:buFont typeface="Arial" panose="020B0604020202020204" pitchFamily="34" charset="0"/>
              <a:buChar char="–"/>
              <a:defRPr/>
            </a:pPr>
            <a:r>
              <a:rPr lang="cs-CZ" sz="1400" b="1" dirty="0">
                <a:solidFill>
                  <a:srgbClr val="003F7E"/>
                </a:solidFill>
                <a:latin typeface="Arial" panose="020B0604020202020204" pitchFamily="34" charset="0"/>
              </a:rPr>
              <a:t>Přístup do JIP si může aktuálně zřídit ORP, MMR a Kraj – malé obce musí o zřízení požádat MMR na </a:t>
            </a:r>
            <a:r>
              <a:rPr lang="cs-CZ" altLang="cs-CZ" sz="1400" b="1" dirty="0">
                <a:solidFill>
                  <a:srgbClr val="003F7E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ispz@mmr.cz</a:t>
            </a:r>
            <a:endParaRPr lang="cs-CZ" altLang="cs-CZ" sz="14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Lze mít pouze 1 uživatelskou roli k ISPZ</a:t>
            </a:r>
            <a:r>
              <a:rPr lang="en-US" sz="14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3F7E"/>
                </a:solidFill>
                <a:latin typeface="Arial" panose="020B0604020202020204" pitchFamily="34" charset="0"/>
              </a:rPr>
              <a:t>V JIP musí být zřízeno „pracoviště“</a:t>
            </a:r>
            <a:r>
              <a:rPr lang="en-US" sz="14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altLang="cs-CZ" sz="6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>
            <a:extLst>
              <a:ext uri="{FF2B5EF4-FFF2-40B4-BE49-F238E27FC236}">
                <a16:creationId xmlns:a16="http://schemas.microsoft.com/office/drawing/2014/main" id="{93C742CB-6CAD-47E7-A2DA-68CF497BE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368698"/>
            <a:ext cx="1730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Uživatelské role ISPZ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5" y="1480047"/>
            <a:ext cx="7620000" cy="4578202"/>
          </a:xfrm>
        </p:spPr>
        <p:txBody>
          <a:bodyPr>
            <a:normAutofit lnSpcReduction="10000"/>
          </a:bodyPr>
          <a:lstStyle/>
          <a:p>
            <a:pPr marL="457200" lvl="1" indent="0" eaLnBrk="1" hangingPunct="1">
              <a:buFontTx/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Zadavatel PZ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Náhled a správa záměrů, které sám zadal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Záměry podle IČO subjektu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Všechny možnosti přihlášení  </a:t>
            </a:r>
          </a:p>
          <a:p>
            <a:pPr marL="457200" lvl="1" indent="0" eaLnBrk="1" hangingPunct="1">
              <a:buFontTx/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​</a:t>
            </a: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Krajský správce PZ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Náhled a správa všech záměrů v krajské části databázi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Přihlášení přes JIP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Sekretariát ​RSK JK</a:t>
            </a:r>
          </a:p>
          <a:p>
            <a:pPr marL="457200" lvl="1" indent="0" eaLnBrk="1" hangingPunct="1"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Správce IS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Náhled a správa všech záměrů v systému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Odnož Správce IS Read – náhled na všechny záměry bez správy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Ministerstvo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4C2A5FD0-5F49-4941-A102-4674ABC2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99" y="1396406"/>
            <a:ext cx="1241326" cy="39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>
            <a:extLst>
              <a:ext uri="{FF2B5EF4-FFF2-40B4-BE49-F238E27FC236}">
                <a16:creationId xmlns:a16="http://schemas.microsoft.com/office/drawing/2014/main" id="{72D79639-9D5D-41FC-8C12-75110444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66" y="1383265"/>
            <a:ext cx="1446659" cy="4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>
            <a:extLst>
              <a:ext uri="{FF2B5EF4-FFF2-40B4-BE49-F238E27FC236}">
                <a16:creationId xmlns:a16="http://schemas.microsoft.com/office/drawing/2014/main" id="{7718C74B-E77A-411A-933F-88890FC6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16" y="1357865"/>
            <a:ext cx="10096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>
            <a:extLst>
              <a:ext uri="{FF2B5EF4-FFF2-40B4-BE49-F238E27FC236}">
                <a16:creationId xmlns:a16="http://schemas.microsoft.com/office/drawing/2014/main" id="{413624FE-B07D-44DE-8F99-52396F88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25" y="2755806"/>
            <a:ext cx="1011600" cy="5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37C65CA6-EC59-4B91-99FE-9D9D3E42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68" y="4293719"/>
            <a:ext cx="1011600" cy="5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4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Úvodní informace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1242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Dovolujeme si Vás informovat, že pro potřeby RSK z webináře pořizujeme audiovizuální záznam a prezenční listinu</a:t>
            </a: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ctr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Prezentace bude k dispozici na webových stránkách </a:t>
            </a:r>
          </a:p>
          <a:p>
            <a:pPr marL="0" indent="0" algn="ctr" eaLnBrk="1" hangingPunct="1">
              <a:buNone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https://rsk.kraj-jihocesky.cz/</a:t>
            </a: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633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Náhled do ISPZ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5" y="1480047"/>
            <a:ext cx="7620000" cy="4578202"/>
          </a:xfrm>
        </p:spPr>
        <p:txBody>
          <a:bodyPr>
            <a:normAutofit/>
          </a:bodyPr>
          <a:lstStyle/>
          <a:p>
            <a:pPr marL="0" lvl="1" indent="0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Běžný uživatel ISPZ (role Zadavatel PZ)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Založení nového a editace stávajícího záměru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Přehled všech svých projektových záměrů </a:t>
            </a:r>
          </a:p>
          <a:p>
            <a:pPr marL="457200" lvl="1" indent="0" eaLnBrk="1" hangingPunct="1"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2F6E323-1F4A-4C72-B331-BD2D11C68E25}"/>
              </a:ext>
            </a:extLst>
          </p:cNvPr>
          <p:cNvSpPr/>
          <p:nvPr/>
        </p:nvSpPr>
        <p:spPr bwMode="auto">
          <a:xfrm>
            <a:off x="2895600" y="4653136"/>
            <a:ext cx="1100336" cy="129614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>
              <a:ln>
                <a:noFill/>
              </a:ln>
              <a:solidFill>
                <a:srgbClr val="003F7E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21D13417-6485-4C9A-8EDA-25A33ECFBD31}"/>
              </a:ext>
            </a:extLst>
          </p:cNvPr>
          <p:cNvGrpSpPr/>
          <p:nvPr/>
        </p:nvGrpSpPr>
        <p:grpSpPr>
          <a:xfrm>
            <a:off x="1436965" y="2472241"/>
            <a:ext cx="6270069" cy="3477039"/>
            <a:chOff x="1436965" y="2472241"/>
            <a:chExt cx="6270069" cy="3477039"/>
          </a:xfrm>
        </p:grpSpPr>
        <p:pic>
          <p:nvPicPr>
            <p:cNvPr id="36866" name="Picture 2">
              <a:extLst>
                <a:ext uri="{FF2B5EF4-FFF2-40B4-BE49-F238E27FC236}">
                  <a16:creationId xmlns:a16="http://schemas.microsoft.com/office/drawing/2014/main" id="{CBC9617F-5FAB-4DCB-9B5B-D2A260334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965" y="2472241"/>
              <a:ext cx="6270069" cy="3477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élník: se zakulacenými rohy 1">
              <a:extLst>
                <a:ext uri="{FF2B5EF4-FFF2-40B4-BE49-F238E27FC236}">
                  <a16:creationId xmlns:a16="http://schemas.microsoft.com/office/drawing/2014/main" id="{A679366D-70B5-4D9E-9146-0319808C8E6D}"/>
                </a:ext>
              </a:extLst>
            </p:cNvPr>
            <p:cNvSpPr/>
            <p:nvPr/>
          </p:nvSpPr>
          <p:spPr bwMode="auto">
            <a:xfrm>
              <a:off x="5109373" y="2743967"/>
              <a:ext cx="2448272" cy="216024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rgbClr val="003F7E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bdélník: se zakulacenými rohy 3">
              <a:extLst>
                <a:ext uri="{FF2B5EF4-FFF2-40B4-BE49-F238E27FC236}">
                  <a16:creationId xmlns:a16="http://schemas.microsoft.com/office/drawing/2014/main" id="{2FCBFA62-F401-4F83-93B5-34378C0FBF3A}"/>
                </a:ext>
              </a:extLst>
            </p:cNvPr>
            <p:cNvSpPr/>
            <p:nvPr/>
          </p:nvSpPr>
          <p:spPr bwMode="auto">
            <a:xfrm>
              <a:off x="2942758" y="4544167"/>
              <a:ext cx="1100336" cy="1296144"/>
            </a:xfrm>
            <a:prstGeom prst="roundRect">
              <a:avLst>
                <a:gd name="adj" fmla="val 16667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000" b="0" i="0" u="none" strike="noStrike" cap="none" normalizeH="0" baseline="0" dirty="0">
                <a:ln>
                  <a:noFill/>
                </a:ln>
                <a:solidFill>
                  <a:srgbClr val="003F7E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0F1969A6-8FE7-4A3F-8243-AD3AE074584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92926" y="3868990"/>
              <a:ext cx="838199" cy="6367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74F03506-6C68-4E01-A8A6-5C9A2D7C3ABD}"/>
                </a:ext>
              </a:extLst>
            </p:cNvPr>
            <p:cNvSpPr txBox="1"/>
            <p:nvPr/>
          </p:nvSpPr>
          <p:spPr>
            <a:xfrm>
              <a:off x="4308748" y="3745879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FF0000"/>
                  </a:solidFill>
                </a:rPr>
                <a:t>levé tlačítko myši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2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Nový projektový záměr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5" y="1480047"/>
            <a:ext cx="7620000" cy="4578202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Výběr hodnot ze seznamu u většiny položek​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Podrobnější údaje pro záměry nad 50 mil. Kč (jsou součástí NIP)​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Možnost uložení rozpracovaného záznamu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3C96D264-6F92-408F-86B7-47147E7A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81" y="2620152"/>
            <a:ext cx="6889188" cy="331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5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Aktuálně dostupná data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5" y="1480047"/>
            <a:ext cx="7620000" cy="4325441"/>
          </a:xfrm>
        </p:spPr>
        <p:txBody>
          <a:bodyPr>
            <a:normAutofit/>
          </a:bodyPr>
          <a:lstStyle/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Sběry projektových záměrů z předchozích let</a:t>
            </a:r>
          </a:p>
          <a:p>
            <a:pPr lvl="2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data ze sběru pro Národní investiční plán (NIP) z roku 2018​</a:t>
            </a:r>
          </a:p>
          <a:p>
            <a:pPr lvl="2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aktualizovaná dat ze sběru pro NIP z roku 2018 a nové záměry – úprava do podoby bližší aktuální struktuře dat (2019)​</a:t>
            </a:r>
          </a:p>
          <a:p>
            <a:pPr lvl="2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aktualizace stávajících záměrů a sběr nových pro NIP z roku 2020 – pouze města a kraje</a:t>
            </a:r>
          </a:p>
          <a:p>
            <a:pPr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Sběry prováděl sekretariát RSK JK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​Převedení do databázové podoby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Import do ISPZ</a:t>
            </a:r>
          </a:p>
          <a:p>
            <a:pPr marL="457200" lvl="1" indent="0" eaLnBrk="1" hangingPunct="1">
              <a:buNone/>
              <a:defRPr/>
            </a:pPr>
            <a:endParaRPr lang="cs-CZ" altLang="cs-CZ" sz="1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algn="ctr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Záměry je nutné aktualizovat a doplnit povinná pole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3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Projekty v ISPZ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4" y="1480046"/>
            <a:ext cx="7896423" cy="4327200"/>
          </a:xfrm>
        </p:spPr>
        <p:txBody>
          <a:bodyPr>
            <a:normAutofit/>
          </a:bodyPr>
          <a:lstStyle/>
          <a:p>
            <a:pPr marL="342900" lvl="1" indent="0" algn="ctr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Proč do ISPZ vkládat nové záměry?</a:t>
            </a:r>
          </a:p>
          <a:p>
            <a:pPr marL="342900" lvl="1" indent="0" algn="ctr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Vkládání záměrů do ISPZ není povinné, ale projekt, který v ISPZ není vidět nebo není aktuální, se připravuje o šanci na podporu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Informační systém je otevřený pro všechny projektové záměry v jakékoliv výši výdajů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Vkládat lze projektové záměry průběžně, na jakékoliv téma a bez výzvy ke sběru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Projektové záměry s celkovými výdaji většími než 50 mil. Kč​ jsou automaticky součástí Národního investičního plánu (NIP)</a:t>
            </a:r>
          </a:p>
          <a:p>
            <a:pPr lvl="2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Vyhledávání vhodných projektů pro kofinancování z privátních zdrojů (PPP projekty)</a:t>
            </a:r>
          </a:p>
          <a:p>
            <a:pPr lvl="2" eaLnBrk="1" hangingPunct="1"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Výběr záměrů pro Národní plán obnovy (NPO) a další nástroje</a:t>
            </a:r>
          </a:p>
          <a:p>
            <a:pPr marL="457200" lvl="1" indent="0" eaLnBrk="1" hangingPunct="1">
              <a:buNone/>
              <a:defRPr/>
            </a:pPr>
            <a:endParaRPr lang="cs-CZ" altLang="cs-CZ" sz="20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–"/>
              <a:defRPr/>
            </a:pP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–"/>
              <a:defRPr/>
            </a:pP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cs-CZ" altLang="cs-CZ" sz="20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088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Využití dat z ISPZ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5" y="1377950"/>
            <a:ext cx="7620000" cy="4477841"/>
          </a:xfrm>
        </p:spPr>
        <p:txBody>
          <a:bodyPr>
            <a:normAutofit fontScale="92500" lnSpcReduction="20000"/>
          </a:bodyPr>
          <a:lstStyle/>
          <a:p>
            <a:pPr marL="0" lvl="1" indent="9525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Stát​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Národní strategické dokumenty, které určují směřování priorit státu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Mapování absorpční kapacity a připravenosti projektů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Nastavení vhodných ekonomických nástrojů regionální politiky​</a:t>
            </a:r>
          </a:p>
          <a:p>
            <a:pPr marL="457200" lvl="1" indent="0" eaLnBrk="1" hangingPunct="1">
              <a:buNone/>
              <a:defRPr/>
            </a:pPr>
            <a:endParaRPr lang="cs-CZ" altLang="cs-CZ" sz="1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lvl="1" indent="0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Kraje/RSK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Sledování potřeb v území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Strategické dokumenty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Zpracování regionálních akční plánů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Nastavení krajské dotační politiky​</a:t>
            </a:r>
          </a:p>
          <a:p>
            <a:pPr marL="342900" lvl="1" indent="0" eaLnBrk="1" hangingPunct="1">
              <a:buNone/>
              <a:defRPr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lvl="1" indent="0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Obce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Podklady pro plánování v obci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Kontinuita informací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Přehled o projektových záměrech ve svých organizacích (v blízké budoucnosti)</a:t>
            </a:r>
          </a:p>
          <a:p>
            <a:pPr marL="0" lvl="1" indent="0" eaLnBrk="1" hangingPunct="1">
              <a:buNone/>
              <a:defRPr/>
            </a:pPr>
            <a:endParaRPr lang="cs-CZ" altLang="cs-CZ" sz="1800" b="1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5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Harmonogram práce s ISPZ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5" y="1700808"/>
            <a:ext cx="7620000" cy="4104680"/>
          </a:xfrm>
        </p:spPr>
        <p:txBody>
          <a:bodyPr>
            <a:normAutofit/>
          </a:bodyPr>
          <a:lstStyle/>
          <a:p>
            <a:pPr marL="0" lvl="1" indent="0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Pilotní provoz do 31. 8. 2021 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Prvotní fáze aktualizace záměrů a doplnění chybějících údajů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Odstranění neaktuálních záznamů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Čištění dat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Ladění chyb</a:t>
            </a:r>
          </a:p>
          <a:p>
            <a:pPr marL="714375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Sběr nových projektových záměrů pro cestovní ruch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endParaRPr lang="cs-CZ" altLang="cs-CZ" sz="1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lvl="1" indent="0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Oficiální provoz ISPZ od 31. 8. 2021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Průběžné udržování aktuálních dat o projektových záměrech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Využívání dat ze strany MMR a dalších rezortů</a:t>
            </a:r>
          </a:p>
          <a:p>
            <a:pPr marL="714375"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Analýzy dat, zaměření dotačních titulů, NIP aj.</a:t>
            </a:r>
          </a:p>
          <a:p>
            <a:pPr marL="0" lvl="1" indent="0" eaLnBrk="1" hangingPunct="1">
              <a:buNone/>
              <a:defRPr/>
            </a:pPr>
            <a:endParaRPr lang="cs-CZ" altLang="cs-CZ" sz="1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lvl="1" indent="0" eaLnBrk="1" hangingPunct="1">
              <a:buNone/>
              <a:defRPr/>
            </a:pPr>
            <a:endParaRPr lang="cs-CZ" altLang="cs-CZ" sz="1800" b="1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54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0A2386-6E70-4C1A-8C76-BEAFDF008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Odkazy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4EC603-C038-4986-81E4-F5535CFD5B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8025" y="1480047"/>
            <a:ext cx="7620000" cy="4325441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108000"/>
              </a:lnSpc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Informace o ISPZ a uživatelský manuál </a:t>
            </a:r>
          </a:p>
          <a:p>
            <a:pPr lvl="1" eaLnBrk="1" hangingPunct="1">
              <a:lnSpc>
                <a:spcPct val="108000"/>
              </a:lnSpc>
              <a:buFont typeface="Arial" panose="020B0604020202020204" pitchFamily="34" charset="0"/>
              <a:buChar char="–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info.projektovezamery.cz</a:t>
            </a: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108000"/>
              </a:lnSpc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Informace o sběrech záměrů RSK JK a Uživatelská příručka ISPZ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https://rsk.kraj-jihocesky.cz/cs/rap-jk/mapovani-absorpcni-kapacity</a:t>
            </a: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108000"/>
              </a:lnSpc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Národní plán obnovy</a:t>
            </a:r>
          </a:p>
          <a:p>
            <a:pPr lvl="1" algn="just" eaLnBrk="1" hangingPunct="1">
              <a:lnSpc>
                <a:spcPct val="108000"/>
              </a:lnSpc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https://www.planobnovycr.cz/</a:t>
            </a: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108000"/>
              </a:lnSpc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Národní investiční plán</a:t>
            </a:r>
          </a:p>
          <a:p>
            <a:pPr lvl="1" eaLnBrk="1" hangingPunct="1">
              <a:lnSpc>
                <a:spcPct val="108000"/>
              </a:lnSpc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https://www.mmr.cz/cs/microsites/nip/narodni-investicni-plan</a:t>
            </a: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457200" lvl="1" indent="0" eaLnBrk="1" hangingPunct="1">
              <a:lnSpc>
                <a:spcPct val="108000"/>
              </a:lnSpc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Kontaktní adresa pro ISPZ </a:t>
            </a:r>
            <a:r>
              <a:rPr lang="cs-CZ" altLang="cs-CZ" sz="1800" dirty="0">
                <a:solidFill>
                  <a:srgbClr val="003F7E"/>
                </a:solidFill>
                <a:latin typeface="Arial" panose="020B0604020202020204" pitchFamily="34" charset="0"/>
              </a:rPr>
              <a:t>(přihlašování a informace o ISPZ)</a:t>
            </a:r>
            <a:endParaRPr lang="cs-CZ" altLang="cs-CZ" sz="14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108000"/>
              </a:lnSpc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ispz@mmr.cz</a:t>
            </a:r>
            <a:endParaRPr lang="cs-CZ" altLang="cs-CZ" sz="16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F7689B6C-6F01-495A-9178-3F5A1021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ázek 2">
            <a:extLst>
              <a:ext uri="{FF2B5EF4-FFF2-40B4-BE49-F238E27FC236}">
                <a16:creationId xmlns:a16="http://schemas.microsoft.com/office/drawing/2014/main" id="{A742E4C6-A8CA-4472-975A-FEE30BD7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29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2480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Ukázka prostředí ISPZ</a:t>
            </a: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301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85B3911-46E9-42AF-8300-33097C70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38054C27-69D7-47F2-9514-50980ADB6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13250"/>
            <a:ext cx="61722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dirty="0">
                <a:solidFill>
                  <a:srgbClr val="003F7E"/>
                </a:solidFill>
                <a:latin typeface="Arial" panose="020B0604020202020204" pitchFamily="34" charset="0"/>
              </a:rPr>
              <a:t>Děkujeme za pozornost.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003F7E"/>
                </a:solidFill>
                <a:latin typeface="Arial" panose="020B0604020202020204" pitchFamily="34" charset="0"/>
              </a:rPr>
              <a:t>https://rsk.kraj-jihocesky.cz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003F7E"/>
                </a:solidFill>
                <a:latin typeface="Arial" panose="020B0604020202020204" pitchFamily="34" charset="0"/>
              </a:rPr>
              <a:t>rsk@kraj-jihocesky.cz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cs-CZ" altLang="cs-CZ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Úvodní informace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124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Děkujeme za dodržování pravidel komunikace.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765BACA-7301-44AE-BB03-CA90998E4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5735"/>
            <a:ext cx="5668507" cy="1006098"/>
          </a:xfrm>
          <a:prstGeom prst="rect">
            <a:avLst/>
          </a:prstGeom>
        </p:spPr>
      </p:pic>
      <p:sp>
        <p:nvSpPr>
          <p:cNvPr id="7" name="Šipka: dolů 6">
            <a:extLst>
              <a:ext uri="{FF2B5EF4-FFF2-40B4-BE49-F238E27FC236}">
                <a16:creationId xmlns:a16="http://schemas.microsoft.com/office/drawing/2014/main" id="{681BFD06-7B24-42DC-9950-59284A929CF0}"/>
              </a:ext>
            </a:extLst>
          </p:cNvPr>
          <p:cNvSpPr/>
          <p:nvPr/>
        </p:nvSpPr>
        <p:spPr bwMode="auto">
          <a:xfrm rot="10800000">
            <a:off x="3573548" y="3979979"/>
            <a:ext cx="360040" cy="839248"/>
          </a:xfrm>
          <a:prstGeom prst="downArrow">
            <a:avLst/>
          </a:prstGeom>
          <a:solidFill>
            <a:srgbClr val="EF9F1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0" i="0" u="none" strike="noStrike" cap="none" normalizeH="0" baseline="0" dirty="0">
              <a:ln>
                <a:noFill/>
              </a:ln>
              <a:solidFill>
                <a:srgbClr val="003F7E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DFAAE3F-5BE9-4758-ABFB-3EAF1792B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277" y="2809746"/>
            <a:ext cx="396274" cy="85961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17F1999-5B43-4689-89AD-A2E1031D7C0F}"/>
              </a:ext>
            </a:extLst>
          </p:cNvPr>
          <p:cNvSpPr txBox="1"/>
          <p:nvPr/>
        </p:nvSpPr>
        <p:spPr>
          <a:xfrm>
            <a:off x="5580112" y="247628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rgbClr val="C02346"/>
                </a:solidFill>
              </a:rPr>
              <a:t>Vypněte si prosím kameru a mikrofon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97F6636-95FC-4A8A-8DE0-96D8BAF4C110}"/>
              </a:ext>
            </a:extLst>
          </p:cNvPr>
          <p:cNvSpPr txBox="1"/>
          <p:nvPr/>
        </p:nvSpPr>
        <p:spPr>
          <a:xfrm>
            <a:off x="3851920" y="447307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02346"/>
                </a:solidFill>
              </a:rPr>
              <a:t>Chcete-li nám něco sdělit, prosím přihlaste se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839F981-8B5D-40F2-B0A5-19026126B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028" y="3995356"/>
            <a:ext cx="405143" cy="147866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8FD352FB-B8AD-4E3B-A083-92A3A37C2E7D}"/>
              </a:ext>
            </a:extLst>
          </p:cNvPr>
          <p:cNvSpPr txBox="1"/>
          <p:nvPr/>
        </p:nvSpPr>
        <p:spPr>
          <a:xfrm>
            <a:off x="3093608" y="5187545"/>
            <a:ext cx="306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C02346"/>
                </a:solidFill>
              </a:rPr>
              <a:t>Dotazy můžete položit i v chatu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24800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cs-CZ" altLang="cs-CZ" sz="2800" b="1" dirty="0">
              <a:solidFill>
                <a:srgbClr val="003F7E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RSK JK</a:t>
            </a:r>
            <a:endParaRPr lang="cs-CZ" altLang="cs-CZ" sz="2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RSK JK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27584" y="1866900"/>
            <a:ext cx="7554416" cy="33623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Krajský úřad JčK, Odbor evropských záležitostí, Oddělení realizace systémových projektů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Realizace projektů Implementace Krajského akčního plánu v Jihočeském kraji I, II, III 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Realizace projektu Smart akcelerátor 2, udržitelnost Smart akcelerátor 1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Udržitelnost GG OP VK  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Udržitelnost Finančních mechanismů EHP/Norsko (tzv. Norské fondy) </a:t>
            </a:r>
          </a:p>
          <a:p>
            <a:pPr marL="628650" lvl="1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Realizace projektu Podpora činnosti Regionální stálé konference pro území Jihočeského kraje v letech 2016–2023, aktuálně v období 2020–2021</a:t>
            </a:r>
          </a:p>
          <a:p>
            <a:pPr marL="895350" lvl="1" eaLnBrk="1" hangingPunct="1">
              <a:defRPr/>
            </a:pPr>
            <a:r>
              <a:rPr lang="cs-CZ" altLang="cs-CZ" sz="1400" b="1" dirty="0">
                <a:solidFill>
                  <a:srgbClr val="003F7E"/>
                </a:solidFill>
                <a:latin typeface="Arial" panose="020B0604020202020204" pitchFamily="34" charset="0"/>
              </a:rPr>
              <a:t>Sekretariát Regionální stálé konference pro území Jihočeského kraje</a:t>
            </a:r>
          </a:p>
          <a:p>
            <a:pPr eaLnBrk="1" hangingPunct="1"/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74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RSK JK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124200"/>
          </a:xfrm>
        </p:spPr>
        <p:txBody>
          <a:bodyPr/>
          <a:lstStyle/>
          <a:p>
            <a:pPr marL="0" indent="0" algn="ctr" eaLnBrk="1" hangingPunct="1">
              <a:spcBef>
                <a:spcPts val="432"/>
              </a:spcBef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Regionální stálá konference pro území Jihočeského kraje (RSK JK)</a:t>
            </a:r>
          </a:p>
          <a:p>
            <a:pPr marL="714375" algn="just" eaLnBrk="1" hangingPunct="1">
              <a:spcBef>
                <a:spcPts val="432"/>
              </a:spcBef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Je dobrovolné seskupení partnerů pro komunikaci a implementaci regionální politiky státu, dle Strategie regionálního rozvoje 2021+.</a:t>
            </a:r>
          </a:p>
          <a:p>
            <a:pPr marL="714375" algn="just" eaLnBrk="1" hangingPunct="1">
              <a:spcBef>
                <a:spcPts val="432"/>
              </a:spcBef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Vytváří prostor pro zapojení partnerů do regionální politiky ČR.</a:t>
            </a:r>
          </a:p>
          <a:p>
            <a:pPr marL="714375" algn="just" eaLnBrk="1" hangingPunct="1">
              <a:spcBef>
                <a:spcPts val="432"/>
              </a:spcBef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Pro implementaci regionální politiky státu je nezbytná průběžná komunikace s územními partnery.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8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RSK JK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124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Regionální politika je založena na partnerství v území, na spolupráci klíčových aktérů v území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měst a obcí 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MAS 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hospodářské komory 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úřadů práce 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podnikatelů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neziskového sektoru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škol, vzdělávacích a výzkumných organizací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církví a dalších subjektů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6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RSK JK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81200"/>
            <a:ext cx="7620000" cy="31242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Regionální stálá konference pro území Jihočeského kraje má 21 členů.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Předsedou je hejtman kraje, je tvořena zástupci Jihočeského kraje (5), zástupci měst (5), zástupci za venkov (2), zástupcem MAS, hospodářské komory, RIS3 strategie, NNO, akademického sektoru, Úřadu práce, ApSZ a JCCR.</a:t>
            </a:r>
          </a:p>
          <a:p>
            <a:pPr marL="628650" lvl="1" indent="-257175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Dále ji tvoří hosté, zástupce MMR, Biskupství Českobudějovického, Ekumenické rady církví, CRR a NPI ČR.</a:t>
            </a:r>
          </a:p>
          <a:p>
            <a:pPr marL="0" indent="0" algn="just" eaLnBrk="1" hangingPunct="1">
              <a:buNone/>
              <a:defRPr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RSK JK se schází pravidelně několikrát do roka, </a:t>
            </a:r>
            <a:b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</a:b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byla ustanovena v roce 2014.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18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E5B38C-60B1-47D0-BC55-0F2866BDF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898525"/>
          </a:xfrm>
        </p:spPr>
        <p:txBody>
          <a:bodyPr/>
          <a:lstStyle/>
          <a:p>
            <a:pPr algn="r" eaLnBrk="1" hangingPunct="1"/>
            <a:r>
              <a:rPr lang="cs-CZ" altLang="cs-CZ" sz="2800" b="1" dirty="0">
                <a:solidFill>
                  <a:srgbClr val="003F7E"/>
                </a:solidFill>
                <a:latin typeface="Arial" panose="020B0604020202020204" pitchFamily="34" charset="0"/>
              </a:rPr>
              <a:t>Představení RSK JK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EB10E4-F30C-4AE1-BFC3-E03075EA847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508125"/>
            <a:ext cx="7620000" cy="393709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cs-CZ" altLang="cs-CZ" sz="1800" b="1" dirty="0">
                <a:solidFill>
                  <a:srgbClr val="003F7E"/>
                </a:solidFill>
                <a:latin typeface="Arial" panose="020B0604020202020204" pitchFamily="34" charset="0"/>
              </a:rPr>
              <a:t>Sekretariát RSK JK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Organizační zajištění setkání RSK JK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Administrace webových stránek RSK JK (https://rsk.kraj-jihocesky.cz/)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Realizace projektů v OP TP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Tvorba Výroční zprávy a Zprávy o hodnocení RAP za jednotlivé roky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Aktualizace Regionálního akčního plánu 2014</a:t>
            </a: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2020, tvorba Regionálního akčního plánu Jihočeského kraje 2021+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Připomínkování dokumentů (např. SRR ČR 2021+, AP SRR 2021</a:t>
            </a:r>
            <a:r>
              <a:rPr 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2022)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Spolupráce s aktéry v území – pracovní skupiny, MAS, zpracovatelé MAP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Mapování absorpčních kapacit kraje pro jednotlivé ŘO operačních programů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Mapování k Národnímu investičnímu plánu</a:t>
            </a:r>
          </a:p>
          <a:p>
            <a:pPr marL="628650" lvl="1" indent="-257175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rgbClr val="003F7E"/>
                </a:solidFill>
                <a:latin typeface="Arial" panose="020B0604020202020204" pitchFamily="34" charset="0"/>
              </a:rPr>
              <a:t>Spolupráce na připomínkování centrální databáze projektových záměrů</a:t>
            </a:r>
          </a:p>
          <a:p>
            <a:pPr marL="0" indent="0" eaLnBrk="1" hangingPunct="1">
              <a:buNone/>
            </a:pPr>
            <a:endParaRPr lang="cs-CZ" altLang="cs-CZ" sz="1800" dirty="0">
              <a:solidFill>
                <a:srgbClr val="003F7E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6BB004F6-283D-450C-9E6E-510BE4B9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>
            <a:extLst>
              <a:ext uri="{FF2B5EF4-FFF2-40B4-BE49-F238E27FC236}">
                <a16:creationId xmlns:a16="http://schemas.microsoft.com/office/drawing/2014/main" id="{08A0F592-EEB5-4189-93B9-70D1104AE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805488"/>
            <a:ext cx="52197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010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000" b="0" i="0" u="none" strike="noStrike" cap="none" normalizeH="0" baseline="0" smtClean="0">
            <a:ln>
              <a:noFill/>
            </a:ln>
            <a:solidFill>
              <a:srgbClr val="003F7E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000" b="0" i="0" u="none" strike="noStrike" cap="none" normalizeH="0" baseline="0" smtClean="0">
            <a:ln>
              <a:noFill/>
            </a:ln>
            <a:solidFill>
              <a:srgbClr val="003F7E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1526</Words>
  <Application>Microsoft Office PowerPoint</Application>
  <PresentationFormat>Předvádění na obrazovce (4:3)</PresentationFormat>
  <Paragraphs>235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Default Design</vt:lpstr>
      <vt:lpstr>Prezentace aplikace PowerPoint</vt:lpstr>
      <vt:lpstr>Úvodní informace</vt:lpstr>
      <vt:lpstr>Úvodní informace</vt:lpstr>
      <vt:lpstr>Prezentace aplikace PowerPoint</vt:lpstr>
      <vt:lpstr>Představení RSK JK</vt:lpstr>
      <vt:lpstr>Představení RSK JK</vt:lpstr>
      <vt:lpstr>Představení RSK JK</vt:lpstr>
      <vt:lpstr>Představení RSK JK</vt:lpstr>
      <vt:lpstr>Představení RSK JK</vt:lpstr>
      <vt:lpstr>Představení RSK JK</vt:lpstr>
      <vt:lpstr>Prezentace aplikace PowerPoint</vt:lpstr>
      <vt:lpstr>Představení ISPZ</vt:lpstr>
      <vt:lpstr>Co ISPZ přinese</vt:lpstr>
      <vt:lpstr>Struktura ISPZ</vt:lpstr>
      <vt:lpstr>Struktura informací o záměru</vt:lpstr>
      <vt:lpstr>Přihlášení do ISPZ</vt:lpstr>
      <vt:lpstr>Přihlášení do ISPZ</vt:lpstr>
      <vt:lpstr>Přihlášení do ISPZ</vt:lpstr>
      <vt:lpstr>Uživatelské role ISPZ</vt:lpstr>
      <vt:lpstr>Náhled do ISPZ</vt:lpstr>
      <vt:lpstr>Nový projektový záměr</vt:lpstr>
      <vt:lpstr>Aktuálně dostupná data</vt:lpstr>
      <vt:lpstr>Projekty v ISPZ</vt:lpstr>
      <vt:lpstr>Využití dat z ISPZ</vt:lpstr>
      <vt:lpstr>Harmonogram práce s ISPZ</vt:lpstr>
      <vt:lpstr>Odkazy</vt:lpstr>
      <vt:lpstr>Prezentace aplikace PowerPoint</vt:lpstr>
      <vt:lpstr>Prezentace aplikace PowerPoint</vt:lpstr>
    </vt:vector>
  </TitlesOfParts>
  <Company>KUJC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Bohumír Mach</dc:creator>
  <cp:lastModifiedBy>Tomešová Marcela</cp:lastModifiedBy>
  <cp:revision>85</cp:revision>
  <dcterms:created xsi:type="dcterms:W3CDTF">2010-02-05T10:36:31Z</dcterms:created>
  <dcterms:modified xsi:type="dcterms:W3CDTF">2021-08-05T04:45:56Z</dcterms:modified>
</cp:coreProperties>
</file>